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59" r:id="rId4"/>
    <p:sldId id="261" r:id="rId5"/>
    <p:sldId id="263" r:id="rId6"/>
    <p:sldId id="260" r:id="rId7"/>
    <p:sldId id="258"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55"/>
    <p:restoredTop sz="86395"/>
  </p:normalViewPr>
  <p:slideViewPr>
    <p:cSldViewPr snapToGrid="0">
      <p:cViewPr varScale="1">
        <p:scale>
          <a:sx n="103" d="100"/>
          <a:sy n="103" d="100"/>
        </p:scale>
        <p:origin x="200" y="320"/>
      </p:cViewPr>
      <p:guideLst/>
    </p:cSldViewPr>
  </p:slideViewPr>
  <p:outlineViewPr>
    <p:cViewPr>
      <p:scale>
        <a:sx n="33" d="100"/>
        <a:sy n="33" d="100"/>
      </p:scale>
      <p:origin x="0" y="-869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53375-1E9C-6440-B2A0-406EAA30C110}"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22ABD-00E8-BF48-AA1A-EC98AE989469}" type="slidenum">
              <a:rPr lang="en-US" smtClean="0"/>
              <a:t>‹#›</a:t>
            </a:fld>
            <a:endParaRPr lang="en-US"/>
          </a:p>
        </p:txBody>
      </p:sp>
    </p:spTree>
    <p:extLst>
      <p:ext uri="{BB962C8B-B14F-4D97-AF65-F5344CB8AC3E}">
        <p14:creationId xmlns:p14="http://schemas.microsoft.com/office/powerpoint/2010/main" val="65186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Welcome everyone to this presentation on "Predicting the Benefit of Psychedelic Integration."</a:t>
            </a:r>
          </a:p>
          <a:p>
            <a:r>
              <a:rPr lang="en-US" sz="1200" b="0" i="0" kern="1200" dirty="0">
                <a:solidFill>
                  <a:schemeClr val="tx1"/>
                </a:solidFill>
                <a:effectLst/>
                <a:latin typeface="+mn-lt"/>
                <a:ea typeface="+mn-ea"/>
                <a:cs typeface="+mn-cs"/>
              </a:rPr>
              <a:t>My name is Deborah Young, and this research is part of my term project for DSC 630: Predictive Analytics.</a:t>
            </a:r>
          </a:p>
          <a:p>
            <a:r>
              <a:rPr lang="en-US" sz="1200" b="0" i="0" kern="1200" dirty="0">
                <a:solidFill>
                  <a:schemeClr val="tx1"/>
                </a:solidFill>
                <a:effectLst/>
                <a:latin typeface="+mn-lt"/>
                <a:ea typeface="+mn-ea"/>
                <a:cs typeface="+mn-cs"/>
              </a:rPr>
              <a:t>We will explore how psychedelics can improve mental, emotional, and spiritual health.</a:t>
            </a:r>
          </a:p>
          <a:p>
            <a:endParaRPr lang="en-US" dirty="0"/>
          </a:p>
        </p:txBody>
      </p:sp>
      <p:sp>
        <p:nvSpPr>
          <p:cNvPr id="4" name="Slide Number Placeholder 3"/>
          <p:cNvSpPr>
            <a:spLocks noGrp="1"/>
          </p:cNvSpPr>
          <p:nvPr>
            <p:ph type="sldNum" sz="quarter" idx="5"/>
          </p:nvPr>
        </p:nvSpPr>
        <p:spPr/>
        <p:txBody>
          <a:bodyPr/>
          <a:lstStyle/>
          <a:p>
            <a:fld id="{39F22ABD-00E8-BF48-AA1A-EC98AE989469}" type="slidenum">
              <a:rPr lang="en-US" smtClean="0"/>
              <a:t>1</a:t>
            </a:fld>
            <a:endParaRPr lang="en-US"/>
          </a:p>
        </p:txBody>
      </p:sp>
    </p:spTree>
    <p:extLst>
      <p:ext uri="{BB962C8B-B14F-4D97-AF65-F5344CB8AC3E}">
        <p14:creationId xmlns:p14="http://schemas.microsoft.com/office/powerpoint/2010/main" val="3949542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2</a:t>
            </a:fld>
            <a:endParaRPr lang="en-US"/>
          </a:p>
        </p:txBody>
      </p:sp>
    </p:spTree>
    <p:extLst>
      <p:ext uri="{BB962C8B-B14F-4D97-AF65-F5344CB8AC3E}">
        <p14:creationId xmlns:p14="http://schemas.microsoft.com/office/powerpoint/2010/main" val="1484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3</a:t>
            </a:fld>
            <a:endParaRPr lang="en-US"/>
          </a:p>
        </p:txBody>
      </p:sp>
    </p:spTree>
    <p:extLst>
      <p:ext uri="{BB962C8B-B14F-4D97-AF65-F5344CB8AC3E}">
        <p14:creationId xmlns:p14="http://schemas.microsoft.com/office/powerpoint/2010/main" val="353731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4</a:t>
            </a:fld>
            <a:endParaRPr lang="en-US"/>
          </a:p>
        </p:txBody>
      </p:sp>
    </p:spTree>
    <p:extLst>
      <p:ext uri="{BB962C8B-B14F-4D97-AF65-F5344CB8AC3E}">
        <p14:creationId xmlns:p14="http://schemas.microsoft.com/office/powerpoint/2010/main" val="354441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5</a:t>
            </a:fld>
            <a:endParaRPr lang="en-US"/>
          </a:p>
        </p:txBody>
      </p:sp>
    </p:spTree>
    <p:extLst>
      <p:ext uri="{BB962C8B-B14F-4D97-AF65-F5344CB8AC3E}">
        <p14:creationId xmlns:p14="http://schemas.microsoft.com/office/powerpoint/2010/main" val="139462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6</a:t>
            </a:fld>
            <a:endParaRPr lang="en-US"/>
          </a:p>
        </p:txBody>
      </p:sp>
    </p:spTree>
    <p:extLst>
      <p:ext uri="{BB962C8B-B14F-4D97-AF65-F5344CB8AC3E}">
        <p14:creationId xmlns:p14="http://schemas.microsoft.com/office/powerpoint/2010/main" val="3276957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7</a:t>
            </a:fld>
            <a:endParaRPr lang="en-US"/>
          </a:p>
        </p:txBody>
      </p:sp>
    </p:spTree>
    <p:extLst>
      <p:ext uri="{BB962C8B-B14F-4D97-AF65-F5344CB8AC3E}">
        <p14:creationId xmlns:p14="http://schemas.microsoft.com/office/powerpoint/2010/main" val="392376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8</a:t>
            </a:fld>
            <a:endParaRPr lang="en-US"/>
          </a:p>
        </p:txBody>
      </p:sp>
    </p:spTree>
    <p:extLst>
      <p:ext uri="{BB962C8B-B14F-4D97-AF65-F5344CB8AC3E}">
        <p14:creationId xmlns:p14="http://schemas.microsoft.com/office/powerpoint/2010/main" val="1881328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F22ABD-00E8-BF48-AA1A-EC98AE989469}" type="slidenum">
              <a:rPr lang="en-US" smtClean="0"/>
              <a:t>9</a:t>
            </a:fld>
            <a:endParaRPr lang="en-US"/>
          </a:p>
        </p:txBody>
      </p:sp>
    </p:spTree>
    <p:extLst>
      <p:ext uri="{BB962C8B-B14F-4D97-AF65-F5344CB8AC3E}">
        <p14:creationId xmlns:p14="http://schemas.microsoft.com/office/powerpoint/2010/main" val="2427492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8/9/23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maps.org/news/media/will-psychedelic-therapy-transform-mental-health-care/" TargetMode="External"/><Relationship Id="rId5" Type="http://schemas.openxmlformats.org/officeDocument/2006/relationships/hyperlink" Target="https://doi.org/10.6084/m9.figshare.21708044.v1"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4A7D-6367-0E90-1E6D-A1B8433F6D56}"/>
              </a:ext>
            </a:extLst>
          </p:cNvPr>
          <p:cNvSpPr>
            <a:spLocks noGrp="1"/>
          </p:cNvSpPr>
          <p:nvPr>
            <p:ph type="ctrTitle"/>
          </p:nvPr>
        </p:nvSpPr>
        <p:spPr/>
        <p:txBody>
          <a:bodyPr>
            <a:normAutofit/>
          </a:bodyPr>
          <a:lstStyle/>
          <a:p>
            <a:r>
              <a:rPr lang="en-US" dirty="0"/>
              <a:t>Predicting benefit of psychedelic integration </a:t>
            </a:r>
            <a:br>
              <a:rPr lang="en-US" dirty="0"/>
            </a:br>
            <a:endParaRPr lang="en-US" dirty="0"/>
          </a:p>
        </p:txBody>
      </p:sp>
      <p:sp>
        <p:nvSpPr>
          <p:cNvPr id="3" name="Subtitle 2">
            <a:extLst>
              <a:ext uri="{FF2B5EF4-FFF2-40B4-BE49-F238E27FC236}">
                <a16:creationId xmlns:a16="http://schemas.microsoft.com/office/drawing/2014/main" id="{87ECE724-F340-9AAF-93E0-D1A55A37FE09}"/>
              </a:ext>
            </a:extLst>
          </p:cNvPr>
          <p:cNvSpPr>
            <a:spLocks noGrp="1"/>
          </p:cNvSpPr>
          <p:nvPr>
            <p:ph type="subTitle" idx="1"/>
          </p:nvPr>
        </p:nvSpPr>
        <p:spPr>
          <a:xfrm>
            <a:off x="3962399" y="3784841"/>
            <a:ext cx="7197726" cy="1405467"/>
          </a:xfrm>
        </p:spPr>
        <p:txBody>
          <a:bodyPr/>
          <a:lstStyle/>
          <a:p>
            <a:r>
              <a:rPr lang="en-US" dirty="0"/>
              <a:t>DSC 630 : Predictive analytics </a:t>
            </a:r>
          </a:p>
          <a:p>
            <a:r>
              <a:rPr lang="en-US" dirty="0"/>
              <a:t>Term Project</a:t>
            </a:r>
          </a:p>
          <a:p>
            <a:r>
              <a:rPr lang="en-US" dirty="0"/>
              <a:t>Deborah young</a:t>
            </a:r>
          </a:p>
        </p:txBody>
      </p:sp>
      <p:pic>
        <p:nvPicPr>
          <p:cNvPr id="4" name="Audio 3">
            <a:hlinkClick r:id="" action="ppaction://media"/>
            <a:extLst>
              <a:ext uri="{FF2B5EF4-FFF2-40B4-BE49-F238E27FC236}">
                <a16:creationId xmlns:a16="http://schemas.microsoft.com/office/drawing/2014/main" id="{0F924929-52A5-3D85-F394-501C86A27A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66468"/>
      </p:ext>
    </p:extLst>
  </p:cSld>
  <p:clrMapOvr>
    <a:masterClrMapping/>
  </p:clrMapOvr>
  <mc:AlternateContent xmlns:mc="http://schemas.openxmlformats.org/markup-compatibility/2006" xmlns:p14="http://schemas.microsoft.com/office/powerpoint/2010/main">
    <mc:Choice Requires="p14">
      <p:transition spd="slow" p14:dur="2000" advTm="14218"/>
    </mc:Choice>
    <mc:Fallback xmlns="">
      <p:transition spd="slow" advTm="1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C2E5-18B9-88EF-B1C1-0FCBDDAE6A90}"/>
              </a:ext>
            </a:extLst>
          </p:cNvPr>
          <p:cNvSpPr>
            <a:spLocks noGrp="1"/>
          </p:cNvSpPr>
          <p:nvPr>
            <p:ph type="title"/>
          </p:nvPr>
        </p:nvSpPr>
        <p:spPr/>
        <p:txBody>
          <a:bodyPr>
            <a:normAutofit fontScale="90000"/>
          </a:bodyPr>
          <a:lstStyle/>
          <a:p>
            <a:r>
              <a:rPr lang="en-US" dirty="0"/>
              <a:t>Naturalized use of psychedelics correlated with improved mental, Emotional &amp; spiritual health</a:t>
            </a:r>
          </a:p>
        </p:txBody>
      </p:sp>
      <p:sp>
        <p:nvSpPr>
          <p:cNvPr id="3" name="Content Placeholder 2">
            <a:extLst>
              <a:ext uri="{FF2B5EF4-FFF2-40B4-BE49-F238E27FC236}">
                <a16:creationId xmlns:a16="http://schemas.microsoft.com/office/drawing/2014/main" id="{4DA96AD0-8807-0B76-BE69-51CE7DB24774}"/>
              </a:ext>
            </a:extLst>
          </p:cNvPr>
          <p:cNvSpPr>
            <a:spLocks noGrp="1"/>
          </p:cNvSpPr>
          <p:nvPr>
            <p:ph idx="1"/>
          </p:nvPr>
        </p:nvSpPr>
        <p:spPr>
          <a:xfrm>
            <a:off x="685801" y="2142067"/>
            <a:ext cx="10131425" cy="3984413"/>
          </a:xfrm>
        </p:spPr>
        <p:txBody>
          <a:bodyPr>
            <a:normAutofit/>
          </a:bodyPr>
          <a:lstStyle/>
          <a:p>
            <a:r>
              <a:rPr lang="en-US" dirty="0"/>
              <a:t>Getting the most out of life is a noble goal for any person, but, in an age of disconnection, what avenues are available to us for improving our experience?</a:t>
            </a:r>
          </a:p>
          <a:p>
            <a:r>
              <a:rPr lang="en-US" dirty="0"/>
              <a:t>Psychedelic integration in lifestyle is not a new development, but the effort to integrate them for legal medical practice in the US is gaining momentum. (</a:t>
            </a:r>
            <a:r>
              <a:rPr lang="en-US" i="1" dirty="0"/>
              <a:t>NBC News</a:t>
            </a:r>
            <a:r>
              <a:rPr lang="en-US" dirty="0"/>
              <a:t>, 2017)</a:t>
            </a:r>
          </a:p>
          <a:p>
            <a:r>
              <a:rPr lang="en-US" dirty="0"/>
              <a:t>The current-day exploration by medical professionals to utilize these substances for improving quality of life holds promising outcomes (MAPS Bulletin, 2022)</a:t>
            </a:r>
          </a:p>
          <a:p>
            <a:pPr lvl="1"/>
            <a:r>
              <a:rPr lang="en-US" b="1" i="0" dirty="0">
                <a:effectLst/>
                <a:latin typeface="Söhne"/>
              </a:rPr>
              <a:t>Mental Health</a:t>
            </a:r>
            <a:r>
              <a:rPr lang="en-US" b="0" i="0" dirty="0">
                <a:effectLst/>
                <a:latin typeface="Söhne"/>
              </a:rPr>
              <a:t>: Medical professionals are increasingly looking at psychedelics to treat conditions like PTSD, depression, and anxiety. Clinical trials using substances like psilocybin and MDMA have shown promising results.</a:t>
            </a:r>
          </a:p>
          <a:p>
            <a:pPr lvl="1">
              <a:buFont typeface="Arial" panose="020B0604020202020204" pitchFamily="34" charset="0"/>
              <a:buChar char="•"/>
            </a:pPr>
            <a:r>
              <a:rPr lang="en-US" b="1" i="0" dirty="0">
                <a:effectLst/>
                <a:latin typeface="Söhne"/>
              </a:rPr>
              <a:t>Spiritual Growth</a:t>
            </a:r>
            <a:r>
              <a:rPr lang="en-US" b="0" i="0" dirty="0">
                <a:effectLst/>
                <a:latin typeface="Söhne"/>
              </a:rPr>
              <a:t>: For those seeking spiritual enlightenment or a deeper connection with themselves, guided psychedelic experiences can foster these connections. </a:t>
            </a:r>
          </a:p>
          <a:p>
            <a:pPr lvl="1"/>
            <a:endParaRPr lang="en-US" dirty="0"/>
          </a:p>
        </p:txBody>
      </p:sp>
      <p:pic>
        <p:nvPicPr>
          <p:cNvPr id="5" name="Audio 4">
            <a:hlinkClick r:id="" action="ppaction://media"/>
            <a:extLst>
              <a:ext uri="{FF2B5EF4-FFF2-40B4-BE49-F238E27FC236}">
                <a16:creationId xmlns:a16="http://schemas.microsoft.com/office/drawing/2014/main" id="{2C388080-0A87-C27C-AABB-137A54F8A4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58404950"/>
      </p:ext>
    </p:extLst>
  </p:cSld>
  <p:clrMapOvr>
    <a:masterClrMapping/>
  </p:clrMapOvr>
  <mc:AlternateContent xmlns:mc="http://schemas.openxmlformats.org/markup-compatibility/2006" xmlns:p14="http://schemas.microsoft.com/office/powerpoint/2010/main">
    <mc:Choice Requires="p14">
      <p:transition spd="slow" p14:dur="2000" advTm="52906"/>
    </mc:Choice>
    <mc:Fallback xmlns="">
      <p:transition spd="slow" advTm="52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BF6E-80DB-02FE-5212-3794E4A2E82B}"/>
              </a:ext>
            </a:extLst>
          </p:cNvPr>
          <p:cNvSpPr>
            <a:spLocks noGrp="1"/>
          </p:cNvSpPr>
          <p:nvPr>
            <p:ph type="title"/>
          </p:nvPr>
        </p:nvSpPr>
        <p:spPr>
          <a:xfrm>
            <a:off x="566556" y="112189"/>
            <a:ext cx="10820398" cy="1532467"/>
          </a:xfrm>
        </p:spPr>
        <p:txBody>
          <a:bodyPr/>
          <a:lstStyle/>
          <a:p>
            <a:r>
              <a:rPr lang="en-US" dirty="0"/>
              <a:t>“An exploration of naturalistic psychedelic use” </a:t>
            </a:r>
          </a:p>
        </p:txBody>
      </p:sp>
      <p:sp>
        <p:nvSpPr>
          <p:cNvPr id="3" name="Content Placeholder 2">
            <a:extLst>
              <a:ext uri="{FF2B5EF4-FFF2-40B4-BE49-F238E27FC236}">
                <a16:creationId xmlns:a16="http://schemas.microsoft.com/office/drawing/2014/main" id="{F61E14A5-AA6E-6B5F-D7EB-1F4694E09534}"/>
              </a:ext>
            </a:extLst>
          </p:cNvPr>
          <p:cNvSpPr>
            <a:spLocks noGrp="1"/>
          </p:cNvSpPr>
          <p:nvPr>
            <p:ph idx="1"/>
          </p:nvPr>
        </p:nvSpPr>
        <p:spPr>
          <a:xfrm>
            <a:off x="566556" y="1472529"/>
            <a:ext cx="10131425" cy="5325533"/>
          </a:xfrm>
        </p:spPr>
        <p:txBody>
          <a:bodyPr>
            <a:normAutofit/>
          </a:bodyPr>
          <a:lstStyle/>
          <a:p>
            <a:r>
              <a:rPr lang="en-US" b="1" dirty="0"/>
              <a:t>Observations include</a:t>
            </a:r>
            <a:r>
              <a:rPr lang="en-US" dirty="0"/>
              <a:t>: </a:t>
            </a:r>
          </a:p>
          <a:p>
            <a:pPr lvl="1"/>
            <a:r>
              <a:rPr lang="en-US" dirty="0"/>
              <a:t>Lifetime usage of psychedelic and non-psychedelic substances</a:t>
            </a:r>
          </a:p>
          <a:p>
            <a:pPr lvl="1"/>
            <a:r>
              <a:rPr lang="en-US" dirty="0"/>
              <a:t>Intention for partaking in psychedelic use</a:t>
            </a:r>
          </a:p>
          <a:p>
            <a:pPr lvl="1"/>
            <a:r>
              <a:rPr lang="en-US" dirty="0"/>
              <a:t>Experience before, during, after usage</a:t>
            </a:r>
          </a:p>
          <a:p>
            <a:pPr lvl="1"/>
            <a:r>
              <a:rPr lang="en-US" dirty="0"/>
              <a:t>Impact on mental, emotional, physical, and/or spiritual health</a:t>
            </a:r>
          </a:p>
          <a:p>
            <a:pPr algn="l">
              <a:buFont typeface="Arial" panose="020B0604020202020204" pitchFamily="34" charset="0"/>
              <a:buChar char="•"/>
            </a:pPr>
            <a:r>
              <a:rPr lang="en-US" b="1" i="0" dirty="0">
                <a:effectLst/>
                <a:latin typeface="Söhne"/>
              </a:rPr>
              <a:t>Research Gap</a:t>
            </a:r>
            <a:r>
              <a:rPr lang="en-US" b="0" i="0" dirty="0">
                <a:effectLst/>
                <a:latin typeface="Söhne"/>
              </a:rPr>
              <a:t>: Despite the growth in research into the therapeutic uses of psychedelics, there hasn’t been much focus on understanding the impact of users outside of clinical research.</a:t>
            </a:r>
          </a:p>
          <a:p>
            <a:pPr algn="l">
              <a:buFont typeface="Arial" panose="020B0604020202020204" pitchFamily="34" charset="0"/>
              <a:buChar char="•"/>
            </a:pPr>
            <a:r>
              <a:rPr lang="en-US" b="1" i="0" dirty="0">
                <a:effectLst/>
                <a:latin typeface="Söhne"/>
              </a:rPr>
              <a:t>Objective</a:t>
            </a:r>
            <a:r>
              <a:rPr lang="en-US" b="0" i="0" dirty="0">
                <a:effectLst/>
                <a:latin typeface="Söhne"/>
              </a:rPr>
              <a:t>: The study aims to expand knowledge about why and how people use psychedelics and the long-term effects, which could contribute to debates on decriminalization and legalization, and promote safe usage.</a:t>
            </a:r>
          </a:p>
          <a:p>
            <a:pPr algn="l">
              <a:buFont typeface="Arial" panose="020B0604020202020204" pitchFamily="34" charset="0"/>
              <a:buChar char="•"/>
            </a:pPr>
            <a:r>
              <a:rPr lang="en-US" b="1" i="0" dirty="0">
                <a:effectLst/>
                <a:latin typeface="Söhne"/>
              </a:rPr>
              <a:t>Method</a:t>
            </a:r>
            <a:r>
              <a:rPr lang="en-US" b="0" i="0" dirty="0">
                <a:effectLst/>
                <a:latin typeface="Söhne"/>
              </a:rPr>
              <a:t>: A mixed methods exploratory approach was used, involving an online survey (N = 603) and follow-up interviews (N = 26), with a primary focus on analyzing the interview data.</a:t>
            </a:r>
          </a:p>
        </p:txBody>
      </p:sp>
      <p:sp>
        <p:nvSpPr>
          <p:cNvPr id="4" name="TextBox 3">
            <a:extLst>
              <a:ext uri="{FF2B5EF4-FFF2-40B4-BE49-F238E27FC236}">
                <a16:creationId xmlns:a16="http://schemas.microsoft.com/office/drawing/2014/main" id="{55055A88-6727-F014-6E46-17D09A0CD30A}"/>
              </a:ext>
            </a:extLst>
          </p:cNvPr>
          <p:cNvSpPr txBox="1"/>
          <p:nvPr/>
        </p:nvSpPr>
        <p:spPr>
          <a:xfrm>
            <a:off x="450668" y="1241696"/>
            <a:ext cx="10363199" cy="646331"/>
          </a:xfrm>
          <a:prstGeom prst="rect">
            <a:avLst/>
          </a:prstGeom>
          <a:noFill/>
        </p:spPr>
        <p:txBody>
          <a:bodyPr wrap="square" rtlCol="0">
            <a:spAutoFit/>
          </a:bodyPr>
          <a:lstStyle/>
          <a:p>
            <a:pPr algn="ctr"/>
            <a:r>
              <a:rPr lang="en-US" sz="1200" dirty="0"/>
              <a:t>by Andrew McGahan, M.S.   Primary supervisor: Seth Harty   Associate supervisor: Virginia McIntosh       </a:t>
            </a:r>
          </a:p>
          <a:p>
            <a:pPr algn="ctr"/>
            <a:r>
              <a:rPr lang="en-US" sz="1200" dirty="0"/>
              <a:t>University of Canterbury Department of Psychology, Master of Science </a:t>
            </a:r>
          </a:p>
          <a:p>
            <a:pPr algn="ctr"/>
            <a:r>
              <a:rPr lang="en-US" sz="1200" dirty="0"/>
              <a:t>(</a:t>
            </a:r>
            <a:r>
              <a:rPr lang="en-US" sz="1200" i="1" dirty="0"/>
              <a:t>An Exploration of Naturalistic Psychedelic Use</a:t>
            </a:r>
            <a:r>
              <a:rPr lang="en-US" sz="1200" dirty="0"/>
              <a:t>, 2023)</a:t>
            </a:r>
          </a:p>
        </p:txBody>
      </p:sp>
      <p:pic>
        <p:nvPicPr>
          <p:cNvPr id="5" name="Audio 4">
            <a:hlinkClick r:id="" action="ppaction://media"/>
            <a:extLst>
              <a:ext uri="{FF2B5EF4-FFF2-40B4-BE49-F238E27FC236}">
                <a16:creationId xmlns:a16="http://schemas.microsoft.com/office/drawing/2014/main" id="{83BCAF5B-FA9A-E7E6-6D89-5CA065934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6001593"/>
      </p:ext>
    </p:extLst>
  </p:cSld>
  <p:clrMapOvr>
    <a:masterClrMapping/>
  </p:clrMapOvr>
  <mc:AlternateContent xmlns:mc="http://schemas.openxmlformats.org/markup-compatibility/2006" xmlns:p14="http://schemas.microsoft.com/office/powerpoint/2010/main">
    <mc:Choice Requires="p14">
      <p:transition spd="slow" p14:dur="2000" advTm="72576"/>
    </mc:Choice>
    <mc:Fallback xmlns="">
      <p:transition spd="slow" advTm="7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020D-E8F8-C569-1450-33F5F2AE2CB7}"/>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5A50F9D6-DB51-D467-6DC9-CD8049B9F888}"/>
              </a:ext>
            </a:extLst>
          </p:cNvPr>
          <p:cNvSpPr>
            <a:spLocks noGrp="1"/>
          </p:cNvSpPr>
          <p:nvPr>
            <p:ph idx="1"/>
          </p:nvPr>
        </p:nvSpPr>
        <p:spPr>
          <a:xfrm>
            <a:off x="685800" y="1888435"/>
            <a:ext cx="10131425" cy="4181061"/>
          </a:xfrm>
        </p:spPr>
        <p:txBody>
          <a:bodyPr>
            <a:normAutofit lnSpcReduction="10000"/>
          </a:bodyPr>
          <a:lstStyle/>
          <a:p>
            <a:pPr marL="0" marR="0" lvl="0" indent="0">
              <a:spcBef>
                <a:spcPts val="0"/>
              </a:spcBef>
              <a:spcAft>
                <a:spcPts val="0"/>
              </a:spcAft>
              <a:buNone/>
              <a:tabLst>
                <a:tab pos="457200" algn="l"/>
              </a:tabLst>
            </a:pPr>
            <a:endParaRPr lang="en-US" dirty="0"/>
          </a:p>
          <a:p>
            <a:pPr marL="0" indent="0">
              <a:spcAft>
                <a:spcPts val="0"/>
              </a:spcAft>
              <a:buNone/>
              <a:tabLst>
                <a:tab pos="457200" algn="l"/>
              </a:tabLst>
            </a:pPr>
            <a:r>
              <a:rPr lang="en-US" sz="1600" dirty="0"/>
              <a:t>Method: A mixed methods study consisting of an online survey (N = 603) and follow-up </a:t>
            </a:r>
            <a:r>
              <a:rPr lang="en-US" sz="1600" dirty="0" err="1"/>
              <a:t>semistructured</a:t>
            </a:r>
            <a:r>
              <a:rPr lang="en-US" sz="1600" dirty="0"/>
              <a:t> interviews (N = 26) was conducted to broadly explore participants’ psychedelic use and its long-term effects. </a:t>
            </a:r>
          </a:p>
          <a:p>
            <a:pPr marL="0" marR="0" lvl="0" indent="0">
              <a:spcBef>
                <a:spcPts val="0"/>
              </a:spcBef>
              <a:spcAft>
                <a:spcPts val="0"/>
              </a:spcAft>
              <a:buNone/>
              <a:tabLst>
                <a:tab pos="457200" algn="l"/>
              </a:tabLst>
            </a:pPr>
            <a:endParaRPr lang="en-US" sz="15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457200" algn="l"/>
              </a:tabLst>
            </a:pPr>
            <a:endParaRPr lang="en-US" sz="1500" b="1" kern="1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4572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Feature Selection</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spcBef>
                <a:spcPts val="0"/>
              </a:spcBef>
              <a:spcAft>
                <a:spcPts val="0"/>
              </a:spcAft>
              <a:buSzPts val="1000"/>
              <a:buFont typeface="Symbol" pitchFamily="2" charset="2"/>
              <a:buChar char=""/>
              <a:tabLst>
                <a:tab pos="914400" algn="l"/>
              </a:tabLst>
            </a:pP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An attempt to use Recursive Feature Elimination (RFE) and stepwise regression, both of which failed due to computational or other issues.</a:t>
            </a:r>
          </a:p>
          <a:p>
            <a:pPr marL="742950" marR="0" lvl="1" indent="-285750">
              <a:spcBef>
                <a:spcPts val="0"/>
              </a:spcBef>
              <a:spcAft>
                <a:spcPts val="0"/>
              </a:spcAft>
              <a:buSzPts val="1000"/>
              <a:buFont typeface="Symbol" pitchFamily="2" charset="2"/>
              <a:buChar char=""/>
              <a:tabLst>
                <a:tab pos="914400" algn="l"/>
              </a:tabLst>
            </a:pP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A correlation matrix was used to select features with a correlation cutoff of 0.75.</a:t>
            </a:r>
          </a:p>
          <a:p>
            <a:pPr marL="742950" marR="0" lvl="1" indent="-285750">
              <a:spcBef>
                <a:spcPts val="0"/>
              </a:spcBef>
              <a:spcAft>
                <a:spcPts val="0"/>
              </a:spcAft>
              <a:buSzPts val="1000"/>
              <a:buFont typeface="Symbol" pitchFamily="2" charset="2"/>
              <a:buChar char=""/>
              <a:tabLst>
                <a:tab pos="914400" algn="l"/>
              </a:tabLst>
            </a:pP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4572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Data Splitting</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spcBef>
                <a:spcPts val="0"/>
              </a:spcBef>
              <a:spcAft>
                <a:spcPts val="0"/>
              </a:spcAft>
              <a:buSzPts val="1000"/>
              <a:buFont typeface="Symbol" pitchFamily="2" charset="2"/>
              <a:buChar char=""/>
              <a:tabLst>
                <a:tab pos="914400" algn="l"/>
              </a:tabLst>
            </a:pP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The data was split into training and testing sets using an 80/20 ratio.</a:t>
            </a:r>
          </a:p>
          <a:p>
            <a:pPr marL="742950" marR="0" lvl="1" indent="-285750">
              <a:spcBef>
                <a:spcPts val="0"/>
              </a:spcBef>
              <a:spcAft>
                <a:spcPts val="0"/>
              </a:spcAft>
              <a:buSzPts val="1000"/>
              <a:buFont typeface="Symbol" pitchFamily="2" charset="2"/>
              <a:buChar char=""/>
              <a:tabLst>
                <a:tab pos="914400" algn="l"/>
              </a:tabLst>
            </a:pP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4572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Model Building and Evaluation</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spcBef>
                <a:spcPts val="0"/>
              </a:spcBef>
              <a:spcAft>
                <a:spcPts val="0"/>
              </a:spcAft>
              <a:buSzPts val="1000"/>
              <a:buFont typeface="Symbol" pitchFamily="2" charset="2"/>
              <a:buChar char=""/>
              <a:tabLst>
                <a:tab pos="9144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SVM Model</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 An SVM model was trained, evaluated, and achieved a specific accuracy. A confusion matrix was printed.</a:t>
            </a:r>
          </a:p>
          <a:p>
            <a:pPr marL="742950" marR="0" lvl="1" indent="-285750">
              <a:spcBef>
                <a:spcPts val="0"/>
              </a:spcBef>
              <a:spcAft>
                <a:spcPts val="0"/>
              </a:spcAft>
              <a:buSzPts val="1000"/>
              <a:buFont typeface="Symbol" pitchFamily="2" charset="2"/>
              <a:buChar char=""/>
              <a:tabLst>
                <a:tab pos="9144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KNN Model</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 A k-Nearest Neighbors model was trained with k=5, and its accuracy and ROC curve were evaluated.</a:t>
            </a:r>
          </a:p>
          <a:p>
            <a:pPr marL="742950" marR="0" lvl="1" indent="-285750">
              <a:spcBef>
                <a:spcPts val="0"/>
              </a:spcBef>
              <a:spcAft>
                <a:spcPts val="0"/>
              </a:spcAft>
              <a:buSzPts val="1000"/>
              <a:buFont typeface="Symbol" pitchFamily="2" charset="2"/>
              <a:buChar char=""/>
              <a:tabLst>
                <a:tab pos="9144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Random Forest Model</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 A Random Forest model was trained, predictions were made, and an ROC curve was plotted.</a:t>
            </a:r>
          </a:p>
          <a:p>
            <a:pPr marL="742950" marR="0" lvl="1" indent="-285750">
              <a:spcBef>
                <a:spcPts val="0"/>
              </a:spcBef>
              <a:spcAft>
                <a:spcPts val="0"/>
              </a:spcAft>
              <a:buSzPts val="1000"/>
              <a:buFont typeface="Symbol" pitchFamily="2" charset="2"/>
              <a:buChar char=""/>
              <a:tabLst>
                <a:tab pos="914400" algn="l"/>
              </a:tabLst>
            </a:pPr>
            <a:r>
              <a:rPr lang="en-US" sz="1500" b="1" kern="100" dirty="0">
                <a:effectLst/>
                <a:latin typeface="Calibri" panose="020F0502020204030204" pitchFamily="34" charset="0"/>
                <a:ea typeface="Calibri" panose="020F0502020204030204" pitchFamily="34" charset="0"/>
                <a:cs typeface="Times New Roman" panose="02020603050405020304" pitchFamily="18" charset="0"/>
              </a:rPr>
              <a:t>GBM Model</a:t>
            </a:r>
            <a:r>
              <a:rPr lang="en-US" sz="1500" kern="100" dirty="0">
                <a:effectLst/>
                <a:latin typeface="Calibri" panose="020F0502020204030204" pitchFamily="34" charset="0"/>
                <a:ea typeface="Calibri" panose="020F0502020204030204" pitchFamily="34" charset="0"/>
                <a:cs typeface="Times New Roman" panose="02020603050405020304" pitchFamily="18" charset="0"/>
              </a:rPr>
              <a:t>: A Gradient Boosting Machine model was trained for a binary classification task (Bernoulli distribution).</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2AC0691E-BE83-3898-D458-4C2FCF96E8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7170273"/>
      </p:ext>
    </p:extLst>
  </p:cSld>
  <p:clrMapOvr>
    <a:masterClrMapping/>
  </p:clrMapOvr>
  <mc:AlternateContent xmlns:mc="http://schemas.openxmlformats.org/markup-compatibility/2006" xmlns:p14="http://schemas.microsoft.com/office/powerpoint/2010/main">
    <mc:Choice Requires="p14">
      <p:transition spd="slow" p14:dur="2000" advTm="33930"/>
    </mc:Choice>
    <mc:Fallback xmlns="">
      <p:transition spd="slow" advTm="33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BFC-3566-03F1-3A7A-0F1EF6757034}"/>
              </a:ext>
            </a:extLst>
          </p:cNvPr>
          <p:cNvSpPr>
            <a:spLocks noGrp="1"/>
          </p:cNvSpPr>
          <p:nvPr>
            <p:ph type="title"/>
          </p:nvPr>
        </p:nvSpPr>
        <p:spPr>
          <a:xfrm>
            <a:off x="685800" y="446378"/>
            <a:ext cx="10131425" cy="1456267"/>
          </a:xfrm>
        </p:spPr>
        <p:txBody>
          <a:bodyPr/>
          <a:lstStyle/>
          <a:p>
            <a:r>
              <a:rPr lang="en-US" dirty="0"/>
              <a:t>Results</a:t>
            </a:r>
          </a:p>
        </p:txBody>
      </p:sp>
      <p:sp>
        <p:nvSpPr>
          <p:cNvPr id="9" name="TextBox 8">
            <a:extLst>
              <a:ext uri="{FF2B5EF4-FFF2-40B4-BE49-F238E27FC236}">
                <a16:creationId xmlns:a16="http://schemas.microsoft.com/office/drawing/2014/main" id="{BAA7BC79-D0B5-E886-F465-B31D50DEEB08}"/>
              </a:ext>
            </a:extLst>
          </p:cNvPr>
          <p:cNvSpPr txBox="1"/>
          <p:nvPr/>
        </p:nvSpPr>
        <p:spPr>
          <a:xfrm>
            <a:off x="548638" y="1608667"/>
            <a:ext cx="9679577" cy="3970318"/>
          </a:xfrm>
          <a:prstGeom prst="rect">
            <a:avLst/>
          </a:prstGeom>
          <a:noFill/>
        </p:spPr>
        <p:txBody>
          <a:bodyPr wrap="square" rtlCol="0">
            <a:spAutoFit/>
          </a:bodyPr>
          <a:lstStyle/>
          <a:p>
            <a:pPr lvl="1"/>
            <a:endParaRPr lang="en-US" sz="1400" dirty="0"/>
          </a:p>
          <a:p>
            <a:pPr marL="285750" indent="-285750">
              <a:buFont typeface="Arial" panose="020B0604020202020204" pitchFamily="34" charset="0"/>
              <a:buChar char="•"/>
            </a:pPr>
            <a:r>
              <a:rPr lang="en-US" sz="1600" dirty="0"/>
              <a:t>The Random Forest model is trained on the 80-20 split of the dataset, with the target as a binary variable for the value of Q88 set to “76-100%” (“What proportion of your psychedelic experiences would you rate as being </a:t>
            </a:r>
            <a:r>
              <a:rPr lang="en-US" sz="1600" b="1" dirty="0"/>
              <a:t>beneficial </a:t>
            </a:r>
            <a:r>
              <a:rPr lang="en-US" sz="1600" dirty="0"/>
              <a:t>to you in some way?”) . The confusion matrix and related statistics are provided:</a:t>
            </a:r>
          </a:p>
          <a:p>
            <a:pPr marL="742950" lvl="1" indent="-285750">
              <a:buFont typeface="Arial" panose="020B0604020202020204" pitchFamily="34" charset="0"/>
              <a:buChar char="•"/>
            </a:pPr>
            <a:r>
              <a:rPr lang="en-US" sz="1400" dirty="0"/>
              <a:t>Accuracy: 98.32%</a:t>
            </a:r>
          </a:p>
          <a:p>
            <a:pPr marL="742950" lvl="1" indent="-285750">
              <a:buFont typeface="Arial" panose="020B0604020202020204" pitchFamily="34" charset="0"/>
              <a:buChar char="•"/>
            </a:pPr>
            <a:r>
              <a:rPr lang="en-US" sz="1400" dirty="0"/>
              <a:t>Sensitivity: 94.12% (true positive rate)</a:t>
            </a:r>
          </a:p>
          <a:p>
            <a:pPr marL="742950" lvl="1" indent="-285750">
              <a:buFont typeface="Arial" panose="020B0604020202020204" pitchFamily="34" charset="0"/>
              <a:buChar char="•"/>
            </a:pPr>
            <a:r>
              <a:rPr lang="en-US" sz="1400" dirty="0"/>
              <a:t>Specificity: 100% (true negative rate)</a:t>
            </a:r>
          </a:p>
          <a:p>
            <a:pPr marL="742950" lvl="1" indent="-285750">
              <a:buFont typeface="Arial" panose="020B0604020202020204" pitchFamily="34" charset="0"/>
              <a:buChar char="•"/>
            </a:pPr>
            <a:r>
              <a:rPr lang="en-US" sz="1400" dirty="0"/>
              <a:t>Positive Predictive Value: 100% (precision)</a:t>
            </a:r>
          </a:p>
          <a:p>
            <a:pPr marL="742950" lvl="1" indent="-285750">
              <a:buFont typeface="Arial" panose="020B0604020202020204" pitchFamily="34" charset="0"/>
              <a:buChar char="•"/>
            </a:pPr>
            <a:r>
              <a:rPr lang="en-US" sz="1400" dirty="0"/>
              <a:t>Negative Predictive Value: 97.70%</a:t>
            </a:r>
          </a:p>
          <a:p>
            <a:pPr marL="742950" lvl="1" indent="-285750">
              <a:buFont typeface="Arial" panose="020B0604020202020204" pitchFamily="34" charset="0"/>
              <a:buChar char="•"/>
            </a:pPr>
            <a:r>
              <a:rPr lang="en-US" sz="1400" dirty="0"/>
              <a:t>Balanced Accuracy: 97.06%</a:t>
            </a:r>
          </a:p>
          <a:p>
            <a:pPr marL="742950" lvl="1" indent="-285750">
              <a:buFont typeface="Arial" panose="020B0604020202020204" pitchFamily="34" charset="0"/>
              <a:buChar char="•"/>
            </a:pPr>
            <a:r>
              <a:rPr lang="en-US" sz="1400" dirty="0"/>
              <a:t>The Receiver Operating Characteristic (ROC) curve is again evaluated, with an Area Under the Curve (AUC) score of 0.9706.</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RandomForest</a:t>
            </a:r>
            <a:r>
              <a:rPr lang="en-US" sz="1600" dirty="0"/>
              <a:t> model showed significant improvements over the previous models and is characterized by high accuracy and predictive power.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400" dirty="0"/>
          </a:p>
        </p:txBody>
      </p:sp>
      <p:pic>
        <p:nvPicPr>
          <p:cNvPr id="10" name="Audio 9">
            <a:hlinkClick r:id="" action="ppaction://media"/>
            <a:extLst>
              <a:ext uri="{FF2B5EF4-FFF2-40B4-BE49-F238E27FC236}">
                <a16:creationId xmlns:a16="http://schemas.microsoft.com/office/drawing/2014/main" id="{FB5E4319-8219-CAE6-8142-635E9ACCE2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81527718"/>
      </p:ext>
    </p:extLst>
  </p:cSld>
  <p:clrMapOvr>
    <a:masterClrMapping/>
  </p:clrMapOvr>
  <mc:AlternateContent xmlns:mc="http://schemas.openxmlformats.org/markup-compatibility/2006" xmlns:p14="http://schemas.microsoft.com/office/powerpoint/2010/main">
    <mc:Choice Requires="p14">
      <p:transition spd="slow" p14:dur="2000" advTm="69781"/>
    </mc:Choice>
    <mc:Fallback xmlns="">
      <p:transition spd="slow" advTm="6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A96E-BEFC-1A1D-C3B0-96055CC6DD74}"/>
              </a:ext>
            </a:extLst>
          </p:cNvPr>
          <p:cNvSpPr>
            <a:spLocks noGrp="1"/>
          </p:cNvSpPr>
          <p:nvPr>
            <p:ph type="title"/>
          </p:nvPr>
        </p:nvSpPr>
        <p:spPr>
          <a:xfrm>
            <a:off x="685799" y="256903"/>
            <a:ext cx="10131425" cy="1456267"/>
          </a:xfrm>
        </p:spPr>
        <p:txBody>
          <a:bodyPr/>
          <a:lstStyle/>
          <a:p>
            <a:r>
              <a:rPr lang="en-US" dirty="0"/>
              <a:t>GOALS AND POTENTIAL FOR FUTURE</a:t>
            </a:r>
          </a:p>
        </p:txBody>
      </p:sp>
      <p:sp>
        <p:nvSpPr>
          <p:cNvPr id="3" name="Content Placeholder 2">
            <a:extLst>
              <a:ext uri="{FF2B5EF4-FFF2-40B4-BE49-F238E27FC236}">
                <a16:creationId xmlns:a16="http://schemas.microsoft.com/office/drawing/2014/main" id="{644BB9AA-6438-29C1-8FEB-5EE61090FE92}"/>
              </a:ext>
            </a:extLst>
          </p:cNvPr>
          <p:cNvSpPr>
            <a:spLocks noGrp="1"/>
          </p:cNvSpPr>
          <p:nvPr>
            <p:ph idx="1"/>
          </p:nvPr>
        </p:nvSpPr>
        <p:spPr>
          <a:xfrm>
            <a:off x="685799" y="1713170"/>
            <a:ext cx="10131425" cy="4684970"/>
          </a:xfrm>
        </p:spPr>
        <p:txBody>
          <a:bodyPr>
            <a:normAutofit/>
          </a:bodyPr>
          <a:lstStyle/>
          <a:p>
            <a:r>
              <a:rPr lang="en-US" sz="2300" dirty="0"/>
              <a:t>This result gives me hope that in future implementation of psychedelic use for mental health, a machine learning model may be able to predict the likelihood of a positive outcome for individuals’ integration of psychedelics.</a:t>
            </a:r>
          </a:p>
          <a:p>
            <a:r>
              <a:rPr lang="en-US" sz="2300" dirty="0"/>
              <a:t>The potential capability to predict likelihood of a positive experience and/or the lasting impact on a person’s health will be extremely beneficial in personalized medicine.</a:t>
            </a:r>
            <a:endParaRPr lang="en-US" dirty="0"/>
          </a:p>
          <a:p>
            <a:r>
              <a:rPr lang="en-US" sz="2400" dirty="0"/>
              <a:t>“Expanding our understanding of how and why people use psychedelics and the long-term impact of their use, will help provide more detailed and accurate information that can help inform the larger decriminalization/legalization debate and enhance the safety of naturalistic psychedelic use.” (</a:t>
            </a:r>
            <a:r>
              <a:rPr lang="en-US" sz="2400" i="1" dirty="0"/>
              <a:t>An Exploration of Naturalistic Psychedelic Use</a:t>
            </a:r>
            <a:r>
              <a:rPr lang="en-US" sz="2400" dirty="0"/>
              <a:t>, 2023)</a:t>
            </a:r>
          </a:p>
          <a:p>
            <a:endParaRPr lang="en-US" sz="2400" dirty="0"/>
          </a:p>
        </p:txBody>
      </p:sp>
      <p:pic>
        <p:nvPicPr>
          <p:cNvPr id="4" name="Audio 3">
            <a:hlinkClick r:id="" action="ppaction://media"/>
            <a:extLst>
              <a:ext uri="{FF2B5EF4-FFF2-40B4-BE49-F238E27FC236}">
                <a16:creationId xmlns:a16="http://schemas.microsoft.com/office/drawing/2014/main" id="{84C109A6-F583-F408-C0F5-88689D06A6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2019453"/>
      </p:ext>
    </p:extLst>
  </p:cSld>
  <p:clrMapOvr>
    <a:masterClrMapping/>
  </p:clrMapOvr>
  <mc:AlternateContent xmlns:mc="http://schemas.openxmlformats.org/markup-compatibility/2006" xmlns:p14="http://schemas.microsoft.com/office/powerpoint/2010/main">
    <mc:Choice Requires="p14">
      <p:transition spd="slow" p14:dur="2000" advTm="49898"/>
    </mc:Choice>
    <mc:Fallback xmlns="">
      <p:transition spd="slow" advTm="4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DD70-C9C2-926F-C737-5F6001840ABA}"/>
              </a:ext>
            </a:extLst>
          </p:cNvPr>
          <p:cNvSpPr>
            <a:spLocks noGrp="1"/>
          </p:cNvSpPr>
          <p:nvPr>
            <p:ph type="title"/>
          </p:nvPr>
        </p:nvSpPr>
        <p:spPr>
          <a:xfrm>
            <a:off x="685799" y="429381"/>
            <a:ext cx="10131425" cy="1456267"/>
          </a:xfrm>
        </p:spPr>
        <p:txBody>
          <a:bodyPr>
            <a:normAutofit fontScale="90000"/>
          </a:bodyPr>
          <a:lstStyle/>
          <a:p>
            <a:r>
              <a:rPr lang="en-US" sz="2800" dirty="0"/>
              <a:t>“What do you believe are psychedelics most important contribution to society?” </a:t>
            </a:r>
            <a:r>
              <a:rPr lang="en-US" sz="1600" dirty="0"/>
              <a:t>– Survey q91 </a:t>
            </a:r>
            <a:r>
              <a:rPr lang="en-US" sz="1400" dirty="0"/>
              <a:t>(</a:t>
            </a:r>
            <a:r>
              <a:rPr lang="en-US" sz="1400" i="1" dirty="0"/>
              <a:t>An Exploration of Naturalistic Psychedelic Use</a:t>
            </a:r>
            <a:r>
              <a:rPr lang="en-US" sz="1400" dirty="0"/>
              <a:t>, 2023)</a:t>
            </a:r>
            <a:br>
              <a:rPr lang="en-US" sz="2800" dirty="0"/>
            </a:br>
            <a:endParaRPr lang="en-US" sz="2800" dirty="0"/>
          </a:p>
        </p:txBody>
      </p:sp>
      <p:pic>
        <p:nvPicPr>
          <p:cNvPr id="5" name="Content Placeholder 4">
            <a:extLst>
              <a:ext uri="{FF2B5EF4-FFF2-40B4-BE49-F238E27FC236}">
                <a16:creationId xmlns:a16="http://schemas.microsoft.com/office/drawing/2014/main" id="{7EC3FE40-9C1E-7AB7-1DDA-E9EFB7841BB5}"/>
              </a:ext>
            </a:extLst>
          </p:cNvPr>
          <p:cNvPicPr>
            <a:picLocks noGrp="1" noChangeAspect="1"/>
          </p:cNvPicPr>
          <p:nvPr>
            <p:ph idx="1"/>
          </p:nvPr>
        </p:nvPicPr>
        <p:blipFill rotWithShape="1">
          <a:blip r:embed="rId5">
            <a:alphaModFix/>
          </a:blip>
          <a:srcRect l="25473" r="24585"/>
          <a:stretch/>
        </p:blipFill>
        <p:spPr>
          <a:xfrm>
            <a:off x="5452303" y="1692941"/>
            <a:ext cx="4201886" cy="4206685"/>
          </a:xfrm>
        </p:spPr>
      </p:pic>
      <p:sp>
        <p:nvSpPr>
          <p:cNvPr id="6" name="TextBox 5">
            <a:extLst>
              <a:ext uri="{FF2B5EF4-FFF2-40B4-BE49-F238E27FC236}">
                <a16:creationId xmlns:a16="http://schemas.microsoft.com/office/drawing/2014/main" id="{90080D5C-EB9B-73D1-A562-9CA666CA1C45}"/>
              </a:ext>
            </a:extLst>
          </p:cNvPr>
          <p:cNvSpPr txBox="1"/>
          <p:nvPr/>
        </p:nvSpPr>
        <p:spPr>
          <a:xfrm>
            <a:off x="1060550" y="2088123"/>
            <a:ext cx="3824484" cy="3416320"/>
          </a:xfrm>
          <a:prstGeom prst="rect">
            <a:avLst/>
          </a:prstGeom>
          <a:noFill/>
        </p:spPr>
        <p:txBody>
          <a:bodyPr wrap="square" rtlCol="0">
            <a:spAutoFit/>
          </a:bodyPr>
          <a:lstStyle/>
          <a:p>
            <a:r>
              <a:rPr lang="en-US" dirty="0"/>
              <a:t>“</a:t>
            </a:r>
            <a:r>
              <a:rPr lang="en-US" b="1" dirty="0"/>
              <a:t>Results</a:t>
            </a:r>
            <a:r>
              <a:rPr lang="en-US" dirty="0"/>
              <a:t>: Two major themes related to long-lasting effects of naturalistic psychedelic use were identified. The first major theme identified psychedelic use as an activity that transforms participants’ perspective of themselves, others, and the world, leading to the second major theme wherein participants experienced an overall improvement in the quality of their lives.” (</a:t>
            </a:r>
            <a:r>
              <a:rPr lang="en-US" i="1" dirty="0"/>
              <a:t>An Exploration of Naturalistic Psychedelic Use</a:t>
            </a:r>
            <a:r>
              <a:rPr lang="en-US" dirty="0"/>
              <a:t>, 2023)</a:t>
            </a:r>
            <a:endParaRPr lang="en-US" i="1" dirty="0"/>
          </a:p>
        </p:txBody>
      </p:sp>
      <p:sp>
        <p:nvSpPr>
          <p:cNvPr id="9" name="TextBox 8">
            <a:extLst>
              <a:ext uri="{FF2B5EF4-FFF2-40B4-BE49-F238E27FC236}">
                <a16:creationId xmlns:a16="http://schemas.microsoft.com/office/drawing/2014/main" id="{40A07F3E-C072-97CD-3C50-842E21ECDC0C}"/>
              </a:ext>
            </a:extLst>
          </p:cNvPr>
          <p:cNvSpPr txBox="1"/>
          <p:nvPr/>
        </p:nvSpPr>
        <p:spPr>
          <a:xfrm>
            <a:off x="5952572" y="6046224"/>
            <a:ext cx="3201347" cy="276999"/>
          </a:xfrm>
          <a:prstGeom prst="rect">
            <a:avLst/>
          </a:prstGeom>
          <a:noFill/>
        </p:spPr>
        <p:txBody>
          <a:bodyPr wrap="square">
            <a:spAutoFit/>
          </a:bodyPr>
          <a:lstStyle/>
          <a:p>
            <a:r>
              <a:rPr lang="en-US" sz="1200" dirty="0" err="1"/>
              <a:t>Wordcloud</a:t>
            </a:r>
            <a:r>
              <a:rPr lang="en-US" sz="1200" dirty="0"/>
              <a:t> of responses to Q91, developed in R</a:t>
            </a:r>
          </a:p>
        </p:txBody>
      </p:sp>
      <p:pic>
        <p:nvPicPr>
          <p:cNvPr id="10" name="Audio 9">
            <a:hlinkClick r:id="" action="ppaction://media"/>
            <a:extLst>
              <a:ext uri="{FF2B5EF4-FFF2-40B4-BE49-F238E27FC236}">
                <a16:creationId xmlns:a16="http://schemas.microsoft.com/office/drawing/2014/main" id="{76828886-9803-5A64-0A76-5AC0B94254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87134379"/>
      </p:ext>
    </p:extLst>
  </p:cSld>
  <p:clrMapOvr>
    <a:masterClrMapping/>
  </p:clrMapOvr>
  <mc:AlternateContent xmlns:mc="http://schemas.openxmlformats.org/markup-compatibility/2006" xmlns:p14="http://schemas.microsoft.com/office/powerpoint/2010/main">
    <mc:Choice Requires="p14">
      <p:transition spd="slow" p14:dur="2000" advTm="57141"/>
    </mc:Choice>
    <mc:Fallback xmlns="">
      <p:transition spd="slow" advTm="57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3B05-923C-E4E9-251A-887230856FEA}"/>
              </a:ext>
            </a:extLst>
          </p:cNvPr>
          <p:cNvSpPr>
            <a:spLocks noGrp="1"/>
          </p:cNvSpPr>
          <p:nvPr>
            <p:ph type="title"/>
          </p:nvPr>
        </p:nvSpPr>
        <p:spPr>
          <a:xfrm>
            <a:off x="823959" y="217714"/>
            <a:ext cx="10057401" cy="1456267"/>
          </a:xfrm>
        </p:spPr>
        <p:txBody>
          <a:bodyPr>
            <a:noAutofit/>
          </a:bodyPr>
          <a:lstStyle/>
          <a:p>
            <a:r>
              <a:rPr lang="en-US" sz="2400" dirty="0"/>
              <a:t>Can you describe your most powerful positive psychedelic experience and any enduring changes you attribute to having that experience?  -</a:t>
            </a:r>
            <a:r>
              <a:rPr lang="en-US" sz="1600" dirty="0"/>
              <a:t>Survey Q93 (</a:t>
            </a:r>
            <a:r>
              <a:rPr lang="en-US" sz="1600" i="1" dirty="0"/>
              <a:t>An Exploration of Naturalistic Psychedelic Use</a:t>
            </a:r>
            <a:r>
              <a:rPr lang="en-US" sz="1600" dirty="0"/>
              <a:t>, 2023)</a:t>
            </a:r>
            <a:endParaRPr lang="en-US" sz="2400" dirty="0"/>
          </a:p>
        </p:txBody>
      </p:sp>
      <p:sp>
        <p:nvSpPr>
          <p:cNvPr id="3" name="Content Placeholder 2">
            <a:extLst>
              <a:ext uri="{FF2B5EF4-FFF2-40B4-BE49-F238E27FC236}">
                <a16:creationId xmlns:a16="http://schemas.microsoft.com/office/drawing/2014/main" id="{1260DAC9-7353-8309-E31F-01A13CE13810}"/>
              </a:ext>
            </a:extLst>
          </p:cNvPr>
          <p:cNvSpPr>
            <a:spLocks noGrp="1"/>
          </p:cNvSpPr>
          <p:nvPr>
            <p:ph idx="1"/>
          </p:nvPr>
        </p:nvSpPr>
        <p:spPr>
          <a:xfrm>
            <a:off x="5183436" y="1897741"/>
            <a:ext cx="6037558" cy="4581435"/>
          </a:xfrm>
        </p:spPr>
        <p:txBody>
          <a:bodyPr>
            <a:normAutofit fontScale="92500" lnSpcReduction="10000"/>
          </a:bodyPr>
          <a:lstStyle/>
          <a:p>
            <a:pPr marL="0" indent="0">
              <a:buNone/>
            </a:pPr>
            <a:r>
              <a:rPr lang="en-US" i="1" dirty="0"/>
              <a:t>“</a:t>
            </a:r>
            <a:r>
              <a:rPr lang="en-US" dirty="0"/>
              <a:t>Participants most commonly reported that their use of psychedelics was for self-exploration, self-development, and therapeutic purposes. Findings from the thematic analysis indicate that psychedelics facilitate a shift in participants’ perspective (e.g., thoughts and feelings) of themselves, others, and the world. This perspective shift leads the majority of users to experience a sustained improvement in their quality of life which is facilitated and sustained by a more positive outlook on life, greater acceptance of oneself and others, reduced avoidance of negative emotions, an enhanced sense of connection to oneself, others, and the world, improved interpersonal relationships, improved mental health, and a greater degree of self-understanding. Although, a minority of users report long-lasting negative effects, our findings suggest that naturalistic psychedelic benefits the majority of users by generating personally meaningful experiences that draw on users’ past experiences, belief systems, and intentions.” Paraphrased. (</a:t>
            </a:r>
            <a:r>
              <a:rPr lang="en-US" i="1" dirty="0"/>
              <a:t>An Exploration of Naturalistic Psychedelic Use</a:t>
            </a:r>
            <a:r>
              <a:rPr lang="en-US" dirty="0"/>
              <a:t>, 2023)</a:t>
            </a:r>
          </a:p>
        </p:txBody>
      </p:sp>
      <p:pic>
        <p:nvPicPr>
          <p:cNvPr id="5" name="Picture 4">
            <a:extLst>
              <a:ext uri="{FF2B5EF4-FFF2-40B4-BE49-F238E27FC236}">
                <a16:creationId xmlns:a16="http://schemas.microsoft.com/office/drawing/2014/main" id="{2CB8EA9C-06D3-7CA7-D954-6D77268DAE73}"/>
              </a:ext>
            </a:extLst>
          </p:cNvPr>
          <p:cNvPicPr>
            <a:picLocks noChangeAspect="1"/>
          </p:cNvPicPr>
          <p:nvPr/>
        </p:nvPicPr>
        <p:blipFill rotWithShape="1">
          <a:blip r:embed="rId5"/>
          <a:srcRect l="22529" r="22876"/>
          <a:stretch/>
        </p:blipFill>
        <p:spPr>
          <a:xfrm>
            <a:off x="823715" y="2158999"/>
            <a:ext cx="3984494" cy="3649133"/>
          </a:xfrm>
          <a:prstGeom prst="rect">
            <a:avLst/>
          </a:prstGeom>
        </p:spPr>
      </p:pic>
      <p:sp>
        <p:nvSpPr>
          <p:cNvPr id="6" name="TextBox 5">
            <a:extLst>
              <a:ext uri="{FF2B5EF4-FFF2-40B4-BE49-F238E27FC236}">
                <a16:creationId xmlns:a16="http://schemas.microsoft.com/office/drawing/2014/main" id="{6C175598-08A4-4566-623C-84CA6C2B8B78}"/>
              </a:ext>
            </a:extLst>
          </p:cNvPr>
          <p:cNvSpPr txBox="1"/>
          <p:nvPr/>
        </p:nvSpPr>
        <p:spPr>
          <a:xfrm>
            <a:off x="1231002" y="6016151"/>
            <a:ext cx="3169919" cy="276999"/>
          </a:xfrm>
          <a:prstGeom prst="rect">
            <a:avLst/>
          </a:prstGeom>
          <a:noFill/>
        </p:spPr>
        <p:txBody>
          <a:bodyPr wrap="square" rtlCol="0">
            <a:spAutoFit/>
          </a:bodyPr>
          <a:lstStyle/>
          <a:p>
            <a:r>
              <a:rPr lang="en-US" sz="1200" dirty="0" err="1"/>
              <a:t>Wordcloud</a:t>
            </a:r>
            <a:r>
              <a:rPr lang="en-US" sz="1200" dirty="0"/>
              <a:t> of responses to Q93, developed in R</a:t>
            </a:r>
          </a:p>
        </p:txBody>
      </p:sp>
      <p:pic>
        <p:nvPicPr>
          <p:cNvPr id="7" name="Audio 6">
            <a:hlinkClick r:id="" action="ppaction://media"/>
            <a:extLst>
              <a:ext uri="{FF2B5EF4-FFF2-40B4-BE49-F238E27FC236}">
                <a16:creationId xmlns:a16="http://schemas.microsoft.com/office/drawing/2014/main" id="{D5DC61AF-4B51-35F6-B517-044B14080E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59327473"/>
      </p:ext>
    </p:extLst>
  </p:cSld>
  <p:clrMapOvr>
    <a:masterClrMapping/>
  </p:clrMapOvr>
  <mc:AlternateContent xmlns:mc="http://schemas.openxmlformats.org/markup-compatibility/2006" xmlns:p14="http://schemas.microsoft.com/office/powerpoint/2010/main">
    <mc:Choice Requires="p14">
      <p:transition spd="slow" p14:dur="2000" advTm="123392"/>
    </mc:Choice>
    <mc:Fallback xmlns="">
      <p:transition spd="slow" advTm="12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492B-3892-BC71-D0BC-E2332C19CEC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A5AE9F3-CAD4-64A7-3FA2-489176A6C98D}"/>
              </a:ext>
            </a:extLst>
          </p:cNvPr>
          <p:cNvSpPr>
            <a:spLocks noGrp="1"/>
          </p:cNvSpPr>
          <p:nvPr>
            <p:ph idx="1"/>
          </p:nvPr>
        </p:nvSpPr>
        <p:spPr>
          <a:xfrm>
            <a:off x="685801" y="2324947"/>
            <a:ext cx="10131425" cy="3649133"/>
          </a:xfrm>
        </p:spPr>
        <p:txBody>
          <a:bodyPr/>
          <a:lstStyle/>
          <a:p>
            <a:r>
              <a:rPr lang="en-US" i="1" dirty="0">
                <a:effectLst/>
              </a:rPr>
              <a:t>An Exploration of Naturalistic Psychedelic use</a:t>
            </a:r>
            <a:r>
              <a:rPr lang="en-US" dirty="0">
                <a:effectLst/>
              </a:rPr>
              <a:t>. (2023). </a:t>
            </a:r>
            <a:r>
              <a:rPr lang="en-US" dirty="0" err="1">
                <a:effectLst/>
              </a:rPr>
              <a:t>figshare</a:t>
            </a:r>
            <a:r>
              <a:rPr lang="en-US" dirty="0">
                <a:effectLst/>
              </a:rPr>
              <a:t>. </a:t>
            </a:r>
            <a:r>
              <a:rPr lang="en-US" dirty="0">
                <a:effectLst/>
                <a:hlinkClick r:id="rId5"/>
              </a:rPr>
              <a:t>https://doi.org/10.6084/m9.figshare.21708044.v1</a:t>
            </a:r>
            <a:endParaRPr lang="en-US" dirty="0">
              <a:effectLst/>
            </a:endParaRPr>
          </a:p>
          <a:p>
            <a:r>
              <a:rPr lang="en-US" i="1" dirty="0">
                <a:effectLst/>
              </a:rPr>
              <a:t>MAPS Bulletin 2022: Vol 32, No. 2</a:t>
            </a:r>
            <a:r>
              <a:rPr lang="en-US" dirty="0">
                <a:effectLst/>
              </a:rPr>
              <a:t>. (2022, November 3). Multidisciplinary Association for Psychedelic Studies - MAPS. https://</a:t>
            </a:r>
            <a:r>
              <a:rPr lang="en-US" dirty="0" err="1">
                <a:effectLst/>
              </a:rPr>
              <a:t>maps.org</a:t>
            </a:r>
            <a:r>
              <a:rPr lang="en-US" dirty="0">
                <a:effectLst/>
              </a:rPr>
              <a:t>/news/bulletin/maps-bulletin-2022-vol-32-no-2/</a:t>
            </a:r>
          </a:p>
          <a:p>
            <a:r>
              <a:rPr lang="en-US" i="1" dirty="0">
                <a:effectLst/>
              </a:rPr>
              <a:t>NBC News: Will Psychedelic Therapy Transform Mental Health Care?</a:t>
            </a:r>
            <a:r>
              <a:rPr lang="en-US" dirty="0">
                <a:effectLst/>
              </a:rPr>
              <a:t> (2017, September 29). Multidisciplinary Association for Psychedelic Studies - MAPS. </a:t>
            </a:r>
            <a:r>
              <a:rPr lang="en-US" dirty="0">
                <a:effectLst/>
                <a:hlinkClick r:id="rId6"/>
              </a:rPr>
              <a:t>https://maps.org/news/media/will-psychedelic-therapy-transform-mental-health-care/</a:t>
            </a:r>
            <a:endParaRPr lang="en-US" dirty="0">
              <a:effectLst/>
            </a:endParaRPr>
          </a:p>
          <a:p>
            <a:pPr marL="0" indent="0">
              <a:buNone/>
            </a:pPr>
            <a:endParaRPr lang="en-US" dirty="0">
              <a:effectLst/>
            </a:endParaRPr>
          </a:p>
          <a:p>
            <a:pPr marL="0" indent="0">
              <a:buNone/>
            </a:pPr>
            <a:endParaRPr lang="en-US" dirty="0">
              <a:effectLst/>
            </a:endParaRPr>
          </a:p>
          <a:p>
            <a:pPr marL="0" indent="0">
              <a:buNone/>
            </a:pPr>
            <a:endParaRPr lang="en-US" dirty="0"/>
          </a:p>
          <a:p>
            <a:pPr marL="0" indent="0">
              <a:buNone/>
            </a:pP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7BAD5B1B-2F01-A8B1-1A12-9411A4AD39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5888929"/>
      </p:ext>
    </p:extLst>
  </p:cSld>
  <p:clrMapOvr>
    <a:masterClrMapping/>
  </p:clrMapOvr>
  <mc:AlternateContent xmlns:mc="http://schemas.openxmlformats.org/markup-compatibility/2006" xmlns:p14="http://schemas.microsoft.com/office/powerpoint/2010/main">
    <mc:Choice Requires="p14">
      <p:transition spd="slow" p14:dur="2000" advTm="2784"/>
    </mc:Choice>
    <mc:Fallback xmlns="">
      <p:transition spd="slow" advTm="2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1229</TotalTime>
  <Words>1315</Words>
  <Application>Microsoft Macintosh PowerPoint</Application>
  <PresentationFormat>Widescreen</PresentationFormat>
  <Paragraphs>80</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Söhne</vt:lpstr>
      <vt:lpstr>Symbol</vt:lpstr>
      <vt:lpstr>Celestial</vt:lpstr>
      <vt:lpstr>Predicting benefit of psychedelic integration  </vt:lpstr>
      <vt:lpstr>Naturalized use of psychedelics correlated with improved mental, Emotional &amp; spiritual health</vt:lpstr>
      <vt:lpstr>“An exploration of naturalistic psychedelic use” </vt:lpstr>
      <vt:lpstr>APPROACH</vt:lpstr>
      <vt:lpstr>Results</vt:lpstr>
      <vt:lpstr>GOALS AND POTENTIAL FOR FUTURE</vt:lpstr>
      <vt:lpstr>“What do you believe are psychedelics most important contribution to society?” – Survey q91 (An Exploration of Naturalistic Psychedelic Use, 2023) </vt:lpstr>
      <vt:lpstr>Can you describe your most powerful positive psychedelic experience and any enduring changes you attribute to having that experience?  -Survey Q93 (An Exploration of Naturalistic Psychedelic Use, 2023)</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benefit of psychedelic inclusion  </dc:title>
  <dc:creator>Deborah Young</dc:creator>
  <cp:lastModifiedBy>Deborah Young</cp:lastModifiedBy>
  <cp:revision>6</cp:revision>
  <dcterms:created xsi:type="dcterms:W3CDTF">2023-08-09T00:46:30Z</dcterms:created>
  <dcterms:modified xsi:type="dcterms:W3CDTF">2023-08-09T21:26:26Z</dcterms:modified>
</cp:coreProperties>
</file>